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aleway"/>
      <p:regular r:id="rId27"/>
      <p:bold r:id="rId28"/>
      <p:italic r:id="rId29"/>
      <p:boldItalic r:id="rId30"/>
    </p:embeddedFont>
    <p:embeddedFont>
      <p:font typeface="La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bold.fntdata"/><Relationship Id="rId27" Type="http://schemas.openxmlformats.org/officeDocument/2006/relationships/font" Target="fonts/Raleway-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font" Target="fonts/Raleway-boldItalic.fntdata"/><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cace4dfe8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cace4dfe8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cace4dfe8a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cace4dfe8a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cace4dfe8a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cace4dfe8a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cace4dfe8a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cace4dfe8a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cace4dfe8a_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cace4dfe8a_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cace4dfe8a_1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cace4dfe8a_1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c7c0d251c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c7c0d251c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c7c0d251c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c7c0d251c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d9c67055b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d9c67055b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51e213838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51e213838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cace4dfe8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ace4dfe8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cace4dfe8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cace4dfe8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5430e6bdd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5430e6bdd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png"/><Relationship Id="rId4" Type="http://schemas.openxmlformats.org/officeDocument/2006/relationships/image" Target="../media/image2.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Portrait-oriented black smaptphone" id="136" name="Google Shape;136;p17"/>
          <p:cNvPicPr preferRelativeResize="0"/>
          <p:nvPr/>
        </p:nvPicPr>
        <p:blipFill rotWithShape="1">
          <a:blip r:embed="rId4">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137" name="Google Shape;137;p17"/>
          <p:cNvSpPr txBox="1"/>
          <p:nvPr>
            <p:ph type="ctrTitle"/>
          </p:nvPr>
        </p:nvSpPr>
        <p:spPr>
          <a:xfrm>
            <a:off x="321675" y="2720100"/>
            <a:ext cx="4195500" cy="8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NEEDFINDING</a:t>
            </a:r>
            <a:endParaRPr/>
          </a:p>
        </p:txBody>
      </p:sp>
      <p:pic>
        <p:nvPicPr>
          <p:cNvPr id="138" name="Google Shape;138;p17"/>
          <p:cNvPicPr preferRelativeResize="0"/>
          <p:nvPr/>
        </p:nvPicPr>
        <p:blipFill>
          <a:blip r:embed="rId5">
            <a:alphaModFix/>
          </a:blip>
          <a:stretch>
            <a:fillRect/>
          </a:stretch>
        </p:blipFill>
        <p:spPr>
          <a:xfrm>
            <a:off x="5187150" y="1667400"/>
            <a:ext cx="3516224" cy="1958325"/>
          </a:xfrm>
          <a:prstGeom prst="rect">
            <a:avLst/>
          </a:prstGeom>
          <a:noFill/>
          <a:ln>
            <a:noFill/>
          </a:ln>
        </p:spPr>
      </p:pic>
      <p:sp>
        <p:nvSpPr>
          <p:cNvPr id="139" name="Google Shape;139;p17"/>
          <p:cNvSpPr txBox="1"/>
          <p:nvPr/>
        </p:nvSpPr>
        <p:spPr>
          <a:xfrm>
            <a:off x="391175" y="1356025"/>
            <a:ext cx="41262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100">
                <a:latin typeface="Lato"/>
                <a:ea typeface="Lato"/>
                <a:cs typeface="Lato"/>
                <a:sym typeface="Lato"/>
              </a:rPr>
              <a:t>MASTERMIND</a:t>
            </a:r>
            <a:endParaRPr b="1" sz="3100">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                              -</a:t>
            </a:r>
            <a:r>
              <a:rPr lang="en">
                <a:solidFill>
                  <a:schemeClr val="dk1"/>
                </a:solidFill>
                <a:latin typeface="Lato"/>
                <a:ea typeface="Lato"/>
                <a:cs typeface="Lato"/>
                <a:sym typeface="Lato"/>
              </a:rPr>
              <a:t>THE GAME FOR BLIND</a:t>
            </a:r>
            <a:endParaRPr>
              <a:solidFill>
                <a:schemeClr val="dk1"/>
              </a:solidFill>
              <a:latin typeface="Lato"/>
              <a:ea typeface="Lato"/>
              <a:cs typeface="Lato"/>
              <a:sym typeface="Lato"/>
            </a:endParaRPr>
          </a:p>
        </p:txBody>
      </p:sp>
      <p:sp>
        <p:nvSpPr>
          <p:cNvPr id="140" name="Google Shape;140;p17"/>
          <p:cNvSpPr txBox="1"/>
          <p:nvPr/>
        </p:nvSpPr>
        <p:spPr>
          <a:xfrm>
            <a:off x="391175" y="3667125"/>
            <a:ext cx="4718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Lato"/>
                <a:ea typeface="Lato"/>
                <a:cs typeface="Lato"/>
                <a:sym typeface="Lato"/>
              </a:rPr>
              <a:t>COMPILED BY</a:t>
            </a:r>
            <a:r>
              <a:rPr lang="en">
                <a:solidFill>
                  <a:schemeClr val="dk1"/>
                </a:solidFill>
                <a:latin typeface="Lato"/>
                <a:ea typeface="Lato"/>
                <a:cs typeface="Lato"/>
                <a:sym typeface="Lato"/>
              </a:rPr>
              <a:t>-</a:t>
            </a:r>
            <a:r>
              <a:rPr lang="en">
                <a:latin typeface="Lato"/>
                <a:ea typeface="Lato"/>
                <a:cs typeface="Lato"/>
                <a:sym typeface="Lato"/>
              </a:rPr>
              <a:t>ADITYA ABHISHEK , YUKTI GUPTA</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                                       , ANVITA SINGH , ISHIKA GUPTA</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6"/>
          <p:cNvSpPr txBox="1"/>
          <p:nvPr>
            <p:ph type="title"/>
          </p:nvPr>
        </p:nvSpPr>
        <p:spPr>
          <a:xfrm>
            <a:off x="0" y="1118000"/>
            <a:ext cx="5594100" cy="4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200"/>
              <a:t>01</a:t>
            </a:r>
            <a:r>
              <a:rPr b="0" lang="en"/>
              <a:t>.</a:t>
            </a:r>
            <a:r>
              <a:rPr b="0" lang="en" sz="2200"/>
              <a:t>What is your vision loss percentage?</a:t>
            </a:r>
            <a:endParaRPr b="0" sz="2200"/>
          </a:p>
          <a:p>
            <a:pPr indent="0" lvl="0" marL="0" rtl="0" algn="l">
              <a:spcBef>
                <a:spcPts val="0"/>
              </a:spcBef>
              <a:spcAft>
                <a:spcPts val="0"/>
              </a:spcAft>
              <a:buNone/>
            </a:pPr>
            <a:r>
              <a:t/>
            </a:r>
            <a:endParaRPr b="0" sz="2200"/>
          </a:p>
          <a:p>
            <a:pPr indent="0" lvl="0" marL="0" rtl="0" algn="l">
              <a:spcBef>
                <a:spcPts val="0"/>
              </a:spcBef>
              <a:spcAft>
                <a:spcPts val="0"/>
              </a:spcAft>
              <a:buNone/>
            </a:pPr>
            <a:r>
              <a:rPr b="0" lang="en" sz="2200"/>
              <a:t>02.What do you prefer to do in your leisure time ?</a:t>
            </a:r>
            <a:endParaRPr b="0" sz="2200"/>
          </a:p>
          <a:p>
            <a:pPr indent="0" lvl="0" marL="0" rtl="0" algn="l">
              <a:spcBef>
                <a:spcPts val="0"/>
              </a:spcBef>
              <a:spcAft>
                <a:spcPts val="0"/>
              </a:spcAft>
              <a:buNone/>
            </a:pPr>
            <a:r>
              <a:t/>
            </a:r>
            <a:endParaRPr b="0" sz="2200"/>
          </a:p>
          <a:p>
            <a:pPr indent="0" lvl="0" marL="0" rtl="0" algn="l">
              <a:spcBef>
                <a:spcPts val="0"/>
              </a:spcBef>
              <a:spcAft>
                <a:spcPts val="0"/>
              </a:spcAft>
              <a:buNone/>
            </a:pPr>
            <a:r>
              <a:rPr b="0" lang="en" sz="2200"/>
              <a:t>03.What </a:t>
            </a:r>
            <a:r>
              <a:rPr b="0" lang="en" sz="2200"/>
              <a:t>kind of games do you prefer playing in your idle time?</a:t>
            </a:r>
            <a:endParaRPr b="0" sz="2200"/>
          </a:p>
          <a:p>
            <a:pPr indent="0" lvl="0" marL="0" rtl="0" algn="l">
              <a:spcBef>
                <a:spcPts val="0"/>
              </a:spcBef>
              <a:spcAft>
                <a:spcPts val="0"/>
              </a:spcAft>
              <a:buNone/>
            </a:pPr>
            <a:r>
              <a:t/>
            </a:r>
            <a:endParaRPr b="0" sz="2200"/>
          </a:p>
          <a:p>
            <a:pPr indent="0" lvl="0" marL="0" rtl="0" algn="l">
              <a:spcBef>
                <a:spcPts val="0"/>
              </a:spcBef>
              <a:spcAft>
                <a:spcPts val="0"/>
              </a:spcAft>
              <a:buNone/>
            </a:pPr>
            <a:r>
              <a:rPr b="0" lang="en" sz="2200"/>
              <a:t>04. </a:t>
            </a:r>
            <a:r>
              <a:rPr b="0" lang="en" sz="2200"/>
              <a:t>What are the issues faced while playing the games you choose</a:t>
            </a:r>
            <a:endParaRPr b="0" sz="2200"/>
          </a:p>
          <a:p>
            <a:pPr indent="0" lvl="0" marL="457200" rtl="0" algn="l">
              <a:spcBef>
                <a:spcPts val="0"/>
              </a:spcBef>
              <a:spcAft>
                <a:spcPts val="0"/>
              </a:spcAft>
              <a:buNone/>
            </a:pPr>
            <a:r>
              <a:t/>
            </a:r>
            <a:endParaRPr b="0" sz="2200"/>
          </a:p>
          <a:p>
            <a:pPr indent="0" lvl="0" marL="0" rtl="0" algn="l">
              <a:spcBef>
                <a:spcPts val="0"/>
              </a:spcBef>
              <a:spcAft>
                <a:spcPts val="0"/>
              </a:spcAft>
              <a:buNone/>
            </a:pPr>
            <a:r>
              <a:t/>
            </a:r>
            <a:endParaRPr b="0"/>
          </a:p>
        </p:txBody>
      </p:sp>
      <p:sp>
        <p:nvSpPr>
          <p:cNvPr id="198" name="Google Shape;198;p26"/>
          <p:cNvSpPr txBox="1"/>
          <p:nvPr/>
        </p:nvSpPr>
        <p:spPr>
          <a:xfrm>
            <a:off x="400500" y="280125"/>
            <a:ext cx="8151600" cy="6417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1600"/>
              </a:spcAft>
              <a:buNone/>
            </a:pPr>
            <a:r>
              <a:rPr b="1" lang="en" sz="3000">
                <a:solidFill>
                  <a:schemeClr val="dk1"/>
                </a:solidFill>
                <a:latin typeface="Lato"/>
                <a:ea typeface="Lato"/>
                <a:cs typeface="Lato"/>
                <a:sym typeface="Lato"/>
              </a:rPr>
              <a:t>                        </a:t>
            </a:r>
            <a:r>
              <a:rPr b="1" lang="en" sz="3000">
                <a:solidFill>
                  <a:schemeClr val="dk1"/>
                </a:solidFill>
                <a:latin typeface="Lato"/>
                <a:ea typeface="Lato"/>
                <a:cs typeface="Lato"/>
                <a:sym typeface="Lato"/>
              </a:rPr>
              <a:t>Interview Questions</a:t>
            </a:r>
            <a:endParaRPr b="1" sz="3000">
              <a:solidFill>
                <a:schemeClr val="dk1"/>
              </a:solidFill>
              <a:latin typeface="Lato"/>
              <a:ea typeface="Lato"/>
              <a:cs typeface="Lato"/>
              <a:sym typeface="Lato"/>
            </a:endParaRPr>
          </a:p>
        </p:txBody>
      </p:sp>
      <p:pic>
        <p:nvPicPr>
          <p:cNvPr id="199" name="Google Shape;199;p26"/>
          <p:cNvPicPr preferRelativeResize="0"/>
          <p:nvPr/>
        </p:nvPicPr>
        <p:blipFill rotWithShape="1">
          <a:blip r:embed="rId3">
            <a:alphaModFix/>
          </a:blip>
          <a:srcRect b="7158" l="0" r="0" t="0"/>
          <a:stretch/>
        </p:blipFill>
        <p:spPr>
          <a:xfrm>
            <a:off x="6314425" y="1118000"/>
            <a:ext cx="2237675" cy="2467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Interview results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8"/>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Interviewee 1:</a:t>
            </a:r>
            <a:endParaRPr/>
          </a:p>
          <a:p>
            <a:pPr indent="0" lvl="0" marL="0" rtl="0" algn="l">
              <a:spcBef>
                <a:spcPts val="0"/>
              </a:spcBef>
              <a:spcAft>
                <a:spcPts val="0"/>
              </a:spcAft>
              <a:buNone/>
            </a:pPr>
            <a:r>
              <a:t/>
            </a:r>
            <a:endParaRPr/>
          </a:p>
        </p:txBody>
      </p:sp>
      <p:sp>
        <p:nvSpPr>
          <p:cNvPr id="210" name="Google Shape;210;p28"/>
          <p:cNvSpPr txBox="1"/>
          <p:nvPr>
            <p:ph idx="1" type="subTitle"/>
          </p:nvPr>
        </p:nvSpPr>
        <p:spPr>
          <a:xfrm>
            <a:off x="524025" y="19962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JONNY KIMSLEY , 22</a:t>
            </a:r>
            <a:endParaRPr/>
          </a:p>
          <a:p>
            <a:pPr indent="0" lvl="0" marL="0" rtl="0" algn="l">
              <a:spcBef>
                <a:spcPts val="0"/>
              </a:spcBef>
              <a:spcAft>
                <a:spcPts val="0"/>
              </a:spcAft>
              <a:buNone/>
            </a:pPr>
            <a:r>
              <a:rPr lang="en"/>
              <a:t>        Graduate Student</a:t>
            </a:r>
            <a:endParaRPr/>
          </a:p>
        </p:txBody>
      </p:sp>
      <p:sp>
        <p:nvSpPr>
          <p:cNvPr id="211" name="Google Shape;211;p28"/>
          <p:cNvSpPr txBox="1"/>
          <p:nvPr>
            <p:ph idx="2" type="body"/>
          </p:nvPr>
        </p:nvSpPr>
        <p:spPr>
          <a:xfrm>
            <a:off x="4989125" y="452450"/>
            <a:ext cx="3710700" cy="4690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“My vision loss percentage is 74 %”</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rPr lang="en" sz="1400"/>
              <a:t>“I prefer reading ebooks with screen reader, singing and playing mindful games that helps boosting my brain activity and creativity </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rPr lang="en" sz="1400"/>
              <a:t>“I like to play games that are more like minded, interesting and most importantly are easy to use and access.”</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rPr lang="en" sz="1400"/>
              <a:t>“The main issue while playing is majorly vision especially while playing board games because of the difficulty in using it and also it is difficult to evaluate as to what is going on in the game”</a:t>
            </a:r>
            <a:endParaRPr sz="1400"/>
          </a:p>
        </p:txBody>
      </p:sp>
      <p:pic>
        <p:nvPicPr>
          <p:cNvPr id="212" name="Google Shape;212;p28"/>
          <p:cNvPicPr preferRelativeResize="0"/>
          <p:nvPr/>
        </p:nvPicPr>
        <p:blipFill>
          <a:blip r:embed="rId3">
            <a:alphaModFix/>
          </a:blip>
          <a:stretch>
            <a:fillRect/>
          </a:stretch>
        </p:blipFill>
        <p:spPr>
          <a:xfrm>
            <a:off x="1037125" y="2889375"/>
            <a:ext cx="1832850" cy="18328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Interviewee 2:</a:t>
            </a:r>
            <a:endParaRPr/>
          </a:p>
          <a:p>
            <a:pPr indent="0" lvl="0" marL="0" rtl="0" algn="l">
              <a:spcBef>
                <a:spcPts val="0"/>
              </a:spcBef>
              <a:spcAft>
                <a:spcPts val="0"/>
              </a:spcAft>
              <a:buNone/>
            </a:pPr>
            <a:r>
              <a:t/>
            </a:r>
            <a:endParaRPr/>
          </a:p>
        </p:txBody>
      </p:sp>
      <p:sp>
        <p:nvSpPr>
          <p:cNvPr id="218" name="Google Shape;218;p29"/>
          <p:cNvSpPr txBox="1"/>
          <p:nvPr>
            <p:ph idx="1" type="subTitle"/>
          </p:nvPr>
        </p:nvSpPr>
        <p:spPr>
          <a:xfrm>
            <a:off x="644575" y="20665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CHANDRA KALA </a:t>
            </a:r>
            <a:r>
              <a:rPr lang="en"/>
              <a:t>,</a:t>
            </a:r>
            <a:r>
              <a:rPr lang="en"/>
              <a:t> 34</a:t>
            </a:r>
            <a:endParaRPr/>
          </a:p>
          <a:p>
            <a:pPr indent="0" lvl="0" marL="0" rtl="0" algn="l">
              <a:spcBef>
                <a:spcPts val="0"/>
              </a:spcBef>
              <a:spcAft>
                <a:spcPts val="0"/>
              </a:spcAft>
              <a:buNone/>
            </a:pPr>
            <a:r>
              <a:rPr lang="en"/>
              <a:t>        Homemaker</a:t>
            </a:r>
            <a:endParaRPr/>
          </a:p>
        </p:txBody>
      </p:sp>
      <p:sp>
        <p:nvSpPr>
          <p:cNvPr id="219" name="Google Shape;219;p29"/>
          <p:cNvSpPr txBox="1"/>
          <p:nvPr>
            <p:ph idx="2" type="body"/>
          </p:nvPr>
        </p:nvSpPr>
        <p:spPr>
          <a:xfrm>
            <a:off x="5011800" y="498700"/>
            <a:ext cx="3374400" cy="370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“I have lost 54% of my  total sight.”</a:t>
            </a:r>
            <a:endParaRPr sz="1400"/>
          </a:p>
          <a:p>
            <a:pPr indent="0" lvl="0" marL="0" rtl="0" algn="l">
              <a:spcBef>
                <a:spcPts val="1600"/>
              </a:spcBef>
              <a:spcAft>
                <a:spcPts val="0"/>
              </a:spcAft>
              <a:buNone/>
            </a:pPr>
            <a:r>
              <a:rPr lang="en" sz="1400"/>
              <a:t>“I love to cook new cuisines for my kids.  Being homemaker ,it is important for me to invest my time to such activities which keep me at pace.”</a:t>
            </a:r>
            <a:endParaRPr sz="1400"/>
          </a:p>
          <a:p>
            <a:pPr indent="0" lvl="0" marL="0" rtl="0" algn="l">
              <a:spcBef>
                <a:spcPts val="1600"/>
              </a:spcBef>
              <a:spcAft>
                <a:spcPts val="0"/>
              </a:spcAft>
              <a:buNone/>
            </a:pPr>
            <a:r>
              <a:rPr lang="en" sz="1400"/>
              <a:t>“I love to play games with my children , therefore I prefer games which involves my children to play with me  ”</a:t>
            </a:r>
            <a:endParaRPr sz="1400"/>
          </a:p>
          <a:p>
            <a:pPr indent="0" lvl="0" marL="0" rtl="0" algn="l">
              <a:spcBef>
                <a:spcPts val="1600"/>
              </a:spcBef>
              <a:spcAft>
                <a:spcPts val="1600"/>
              </a:spcAft>
              <a:buNone/>
            </a:pPr>
            <a:r>
              <a:rPr lang="en" sz="1400"/>
              <a:t>“Being visually impaired it is important for me that these games should be more interactive and have good audio quality”</a:t>
            </a:r>
            <a:endParaRPr sz="1400"/>
          </a:p>
        </p:txBody>
      </p:sp>
      <p:pic>
        <p:nvPicPr>
          <p:cNvPr id="220" name="Google Shape;220;p29"/>
          <p:cNvPicPr preferRelativeResize="0"/>
          <p:nvPr/>
        </p:nvPicPr>
        <p:blipFill>
          <a:blip r:embed="rId3">
            <a:alphaModFix/>
          </a:blip>
          <a:stretch>
            <a:fillRect/>
          </a:stretch>
        </p:blipFill>
        <p:spPr>
          <a:xfrm>
            <a:off x="1042600" y="2911000"/>
            <a:ext cx="1832850" cy="1832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Interviewee 3:</a:t>
            </a:r>
            <a:endParaRPr/>
          </a:p>
          <a:p>
            <a:pPr indent="0" lvl="0" marL="0" rtl="0" algn="l">
              <a:spcBef>
                <a:spcPts val="0"/>
              </a:spcBef>
              <a:spcAft>
                <a:spcPts val="0"/>
              </a:spcAft>
              <a:buNone/>
            </a:pPr>
            <a:r>
              <a:t/>
            </a:r>
            <a:endParaRPr/>
          </a:p>
        </p:txBody>
      </p:sp>
      <p:sp>
        <p:nvSpPr>
          <p:cNvPr id="226" name="Google Shape;226;p30"/>
          <p:cNvSpPr txBox="1"/>
          <p:nvPr>
            <p:ph idx="1" type="subTitle"/>
          </p:nvPr>
        </p:nvSpPr>
        <p:spPr>
          <a:xfrm>
            <a:off x="589350" y="2096650"/>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APOORV DHOLAKIA , 18</a:t>
            </a:r>
            <a:endParaRPr/>
          </a:p>
          <a:p>
            <a:pPr indent="0" lvl="0" marL="0" rtl="0" algn="l">
              <a:spcBef>
                <a:spcPts val="0"/>
              </a:spcBef>
              <a:spcAft>
                <a:spcPts val="0"/>
              </a:spcAft>
              <a:buNone/>
            </a:pPr>
            <a:r>
              <a:rPr lang="en"/>
              <a:t>           Teenager</a:t>
            </a:r>
            <a:endParaRPr/>
          </a:p>
          <a:p>
            <a:pPr indent="0" lvl="0" marL="0" rtl="0" algn="l">
              <a:spcBef>
                <a:spcPts val="0"/>
              </a:spcBef>
              <a:spcAft>
                <a:spcPts val="0"/>
              </a:spcAft>
              <a:buNone/>
            </a:pPr>
            <a:r>
              <a:rPr lang="en"/>
              <a:t>            </a:t>
            </a:r>
            <a:endParaRPr/>
          </a:p>
        </p:txBody>
      </p:sp>
      <p:sp>
        <p:nvSpPr>
          <p:cNvPr id="227" name="Google Shape;227;p30"/>
          <p:cNvSpPr txBox="1"/>
          <p:nvPr>
            <p:ph idx="2" type="body"/>
          </p:nvPr>
        </p:nvSpPr>
        <p:spPr>
          <a:xfrm>
            <a:off x="5154125" y="518850"/>
            <a:ext cx="3374400" cy="39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“My vision lost percentage is 42%”</a:t>
            </a:r>
            <a:endParaRPr sz="1400"/>
          </a:p>
          <a:p>
            <a:pPr indent="0" lvl="0" marL="0" rtl="0" algn="l">
              <a:spcBef>
                <a:spcPts val="1600"/>
              </a:spcBef>
              <a:spcAft>
                <a:spcPts val="0"/>
              </a:spcAft>
              <a:buNone/>
            </a:pPr>
            <a:r>
              <a:rPr lang="en" sz="1400"/>
              <a:t>“Before losing my vision I loved playing games and used to spend a lot of ,my free time playing games with my friends duand miss doing the same”</a:t>
            </a:r>
            <a:endParaRPr sz="1400"/>
          </a:p>
          <a:p>
            <a:pPr indent="0" lvl="0" marL="0" rtl="0" algn="l">
              <a:spcBef>
                <a:spcPts val="1600"/>
              </a:spcBef>
              <a:spcAft>
                <a:spcPts val="0"/>
              </a:spcAft>
              <a:buNone/>
            </a:pPr>
            <a:r>
              <a:rPr lang="en" sz="1400"/>
              <a:t>“I am more interested in playing games that are winsome and alluring ”</a:t>
            </a:r>
            <a:endParaRPr sz="1400"/>
          </a:p>
          <a:p>
            <a:pPr indent="0" lvl="0" marL="0" rtl="0" algn="l">
              <a:spcBef>
                <a:spcPts val="1600"/>
              </a:spcBef>
              <a:spcAft>
                <a:spcPts val="1600"/>
              </a:spcAft>
              <a:buNone/>
            </a:pPr>
            <a:r>
              <a:rPr lang="en" sz="1400"/>
              <a:t>“The major </a:t>
            </a:r>
            <a:r>
              <a:rPr lang="en" sz="1400"/>
              <a:t>issue</a:t>
            </a:r>
            <a:r>
              <a:rPr lang="en" sz="1400"/>
              <a:t> faced is the interest while playing the games as it becomes more difficult </a:t>
            </a:r>
            <a:r>
              <a:rPr lang="en" sz="1400"/>
              <a:t>playing</a:t>
            </a:r>
            <a:r>
              <a:rPr lang="en" sz="1400"/>
              <a:t>  being visually impaired, the fun  and finally the engagement while playing.”</a:t>
            </a:r>
            <a:endParaRPr sz="1400"/>
          </a:p>
        </p:txBody>
      </p:sp>
      <p:pic>
        <p:nvPicPr>
          <p:cNvPr id="228" name="Google Shape;228;p30"/>
          <p:cNvPicPr preferRelativeResize="0"/>
          <p:nvPr/>
        </p:nvPicPr>
        <p:blipFill>
          <a:blip r:embed="rId3">
            <a:alphaModFix/>
          </a:blip>
          <a:stretch>
            <a:fillRect/>
          </a:stretch>
        </p:blipFill>
        <p:spPr>
          <a:xfrm>
            <a:off x="1398100" y="2919150"/>
            <a:ext cx="1538750" cy="1964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Interviewee 4:</a:t>
            </a:r>
            <a:endParaRPr/>
          </a:p>
          <a:p>
            <a:pPr indent="0" lvl="0" marL="0" rtl="0" algn="l">
              <a:spcBef>
                <a:spcPts val="0"/>
              </a:spcBef>
              <a:spcAft>
                <a:spcPts val="0"/>
              </a:spcAft>
              <a:buNone/>
            </a:pPr>
            <a:r>
              <a:t/>
            </a:r>
            <a:endParaRPr/>
          </a:p>
        </p:txBody>
      </p:sp>
      <p:sp>
        <p:nvSpPr>
          <p:cNvPr id="234" name="Google Shape;234;p31"/>
          <p:cNvSpPr txBox="1"/>
          <p:nvPr>
            <p:ph idx="1" type="subTitle"/>
          </p:nvPr>
        </p:nvSpPr>
        <p:spPr>
          <a:xfrm>
            <a:off x="730000" y="21041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DAVID SAMSON , 64</a:t>
            </a:r>
            <a:endParaRPr/>
          </a:p>
          <a:p>
            <a:pPr indent="0" lvl="0" marL="0" rtl="0" algn="l">
              <a:spcBef>
                <a:spcPts val="0"/>
              </a:spcBef>
              <a:spcAft>
                <a:spcPts val="0"/>
              </a:spcAft>
              <a:buNone/>
            </a:pPr>
            <a:r>
              <a:rPr lang="en"/>
              <a:t>         Senior citizen</a:t>
            </a:r>
            <a:endParaRPr/>
          </a:p>
        </p:txBody>
      </p:sp>
      <p:sp>
        <p:nvSpPr>
          <p:cNvPr id="235" name="Google Shape;235;p31"/>
          <p:cNvSpPr txBox="1"/>
          <p:nvPr>
            <p:ph idx="2" type="body"/>
          </p:nvPr>
        </p:nvSpPr>
        <p:spPr>
          <a:xfrm>
            <a:off x="5174225" y="374250"/>
            <a:ext cx="3374400" cy="400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“I lost my complete eyesight during an accident”</a:t>
            </a:r>
            <a:endParaRPr sz="1400"/>
          </a:p>
          <a:p>
            <a:pPr indent="0" lvl="0" marL="0" rtl="0" algn="l">
              <a:spcBef>
                <a:spcPts val="1600"/>
              </a:spcBef>
              <a:spcAft>
                <a:spcPts val="0"/>
              </a:spcAft>
              <a:buNone/>
            </a:pPr>
            <a:r>
              <a:rPr lang="en" sz="1400"/>
              <a:t>“I like to spend  time with my family, listening to old songs , reading newspaper and playing various games out there in it  ”</a:t>
            </a:r>
            <a:endParaRPr sz="1400"/>
          </a:p>
          <a:p>
            <a:pPr indent="0" lvl="0" marL="0" rtl="0" algn="l">
              <a:spcBef>
                <a:spcPts val="1600"/>
              </a:spcBef>
              <a:spcAft>
                <a:spcPts val="0"/>
              </a:spcAft>
              <a:buNone/>
            </a:pPr>
            <a:r>
              <a:rPr lang="en" sz="1400"/>
              <a:t>“More interested in playing games that are engaging, cognizant and requires thinking for playing them ”</a:t>
            </a:r>
            <a:endParaRPr sz="1400"/>
          </a:p>
          <a:p>
            <a:pPr indent="0" lvl="0" marL="0" rtl="0" algn="l">
              <a:spcBef>
                <a:spcPts val="1600"/>
              </a:spcBef>
              <a:spcAft>
                <a:spcPts val="0"/>
              </a:spcAft>
              <a:buNone/>
            </a:pPr>
            <a:r>
              <a:rPr lang="en" sz="1400"/>
              <a:t>“</a:t>
            </a:r>
            <a:r>
              <a:rPr lang="en" sz="1400"/>
              <a:t>Apart from being </a:t>
            </a:r>
            <a:r>
              <a:rPr lang="en" sz="1400"/>
              <a:t>completely</a:t>
            </a:r>
            <a:r>
              <a:rPr lang="en" sz="1400"/>
              <a:t> visually impaired it is  very difficult to find games that are convenient to use and have distinct hardware which is easy to be able interact with game”</a:t>
            </a:r>
            <a:endParaRPr sz="1400"/>
          </a:p>
          <a:p>
            <a:pPr indent="0" lvl="0" marL="0" rtl="0" algn="l">
              <a:spcBef>
                <a:spcPts val="1600"/>
              </a:spcBef>
              <a:spcAft>
                <a:spcPts val="1600"/>
              </a:spcAft>
              <a:buNone/>
            </a:pPr>
            <a:r>
              <a:t/>
            </a:r>
            <a:endParaRPr/>
          </a:p>
        </p:txBody>
      </p:sp>
      <p:pic>
        <p:nvPicPr>
          <p:cNvPr id="236" name="Google Shape;236;p31"/>
          <p:cNvPicPr preferRelativeResize="0"/>
          <p:nvPr/>
        </p:nvPicPr>
        <p:blipFill>
          <a:blip r:embed="rId3">
            <a:alphaModFix/>
          </a:blip>
          <a:stretch>
            <a:fillRect/>
          </a:stretch>
        </p:blipFill>
        <p:spPr>
          <a:xfrm>
            <a:off x="1314675" y="3005850"/>
            <a:ext cx="1832850" cy="1832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2"/>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3"/>
          <p:cNvSpPr txBox="1"/>
          <p:nvPr/>
        </p:nvSpPr>
        <p:spPr>
          <a:xfrm>
            <a:off x="339050" y="252625"/>
            <a:ext cx="828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247" name="Google Shape;247;p33"/>
          <p:cNvPicPr preferRelativeResize="0"/>
          <p:nvPr/>
        </p:nvPicPr>
        <p:blipFill>
          <a:blip r:embed="rId3">
            <a:alphaModFix/>
          </a:blip>
          <a:stretch>
            <a:fillRect/>
          </a:stretch>
        </p:blipFill>
        <p:spPr>
          <a:xfrm>
            <a:off x="4745125" y="1160450"/>
            <a:ext cx="4321807" cy="3182376"/>
          </a:xfrm>
          <a:prstGeom prst="rect">
            <a:avLst/>
          </a:prstGeom>
          <a:noFill/>
          <a:ln>
            <a:noFill/>
          </a:ln>
        </p:spPr>
      </p:pic>
      <p:sp>
        <p:nvSpPr>
          <p:cNvPr id="248" name="Google Shape;248;p3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What percentage of blind people are </a:t>
            </a:r>
            <a:r>
              <a:rPr lang="en" sz="2500"/>
              <a:t>interested</a:t>
            </a:r>
            <a:r>
              <a:rPr lang="en" sz="2500"/>
              <a:t> in playing various games??</a:t>
            </a:r>
            <a:endParaRPr sz="2500"/>
          </a:p>
        </p:txBody>
      </p:sp>
      <p:sp>
        <p:nvSpPr>
          <p:cNvPr id="249" name="Google Shape;249;p33"/>
          <p:cNvSpPr txBox="1"/>
          <p:nvPr>
            <p:ph idx="1" type="subTitle"/>
          </p:nvPr>
        </p:nvSpPr>
        <p:spPr>
          <a:xfrm>
            <a:off x="724950" y="3161525"/>
            <a:ext cx="3300900" cy="12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Maximum population that is more than 40% of the people are </a:t>
            </a:r>
            <a:r>
              <a:rPr lang="en"/>
              <a:t>intent </a:t>
            </a:r>
            <a:r>
              <a:rPr lang="en"/>
              <a:t>to play mindful games such as Codebreakers and Sudoku</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4"/>
          <p:cNvSpPr txBox="1"/>
          <p:nvPr>
            <p:ph type="title"/>
          </p:nvPr>
        </p:nvSpPr>
        <p:spPr>
          <a:xfrm>
            <a:off x="669175" y="12578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Type of </a:t>
            </a:r>
            <a:r>
              <a:rPr lang="en" sz="2500"/>
              <a:t>technologies preferred by blind people</a:t>
            </a:r>
            <a:r>
              <a:rPr lang="en" sz="2500"/>
              <a:t> </a:t>
            </a:r>
            <a:endParaRPr sz="2500"/>
          </a:p>
        </p:txBody>
      </p:sp>
      <p:sp>
        <p:nvSpPr>
          <p:cNvPr id="255" name="Google Shape;255;p34"/>
          <p:cNvSpPr txBox="1"/>
          <p:nvPr>
            <p:ph idx="1" type="subTitle"/>
          </p:nvPr>
        </p:nvSpPr>
        <p:spPr>
          <a:xfrm>
            <a:off x="724950" y="3161525"/>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People prefer to use mostly computers both desktop and laptops as they have QWERTY keyboards which make these technologies more </a:t>
            </a:r>
            <a:r>
              <a:rPr lang="en"/>
              <a:t>convenient</a:t>
            </a:r>
            <a:r>
              <a:rPr lang="en"/>
              <a:t> to use.</a:t>
            </a:r>
            <a:endParaRPr/>
          </a:p>
        </p:txBody>
      </p:sp>
      <p:sp>
        <p:nvSpPr>
          <p:cNvPr id="256" name="Google Shape;256;p3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7" name="Google Shape;257;p34"/>
          <p:cNvPicPr preferRelativeResize="0"/>
          <p:nvPr/>
        </p:nvPicPr>
        <p:blipFill rotWithShape="1">
          <a:blip r:embed="rId3">
            <a:alphaModFix/>
          </a:blip>
          <a:srcRect b="-3124" l="0" r="-3124" t="0"/>
          <a:stretch/>
        </p:blipFill>
        <p:spPr>
          <a:xfrm>
            <a:off x="4880138" y="965802"/>
            <a:ext cx="4396975" cy="341232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44" name="Shape 144"/>
        <p:cNvGrpSpPr/>
        <p:nvPr/>
      </p:nvGrpSpPr>
      <p:grpSpPr>
        <a:xfrm>
          <a:off x="0" y="0"/>
          <a:ext cx="0" cy="0"/>
          <a:chOff x="0" y="0"/>
          <a:chExt cx="0" cy="0"/>
        </a:xfrm>
      </p:grpSpPr>
      <p:sp>
        <p:nvSpPr>
          <p:cNvPr id="145" name="Google Shape;145;p18"/>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46" name="Google Shape;146;p18"/>
          <p:cNvSpPr txBox="1"/>
          <p:nvPr>
            <p:ph idx="4294967295" type="subTitle"/>
          </p:nvPr>
        </p:nvSpPr>
        <p:spPr>
          <a:xfrm>
            <a:off x="4531325" y="557124"/>
            <a:ext cx="4080000" cy="40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sz="1600">
              <a:solidFill>
                <a:schemeClr val="lt1"/>
              </a:solidFill>
            </a:endParaRPr>
          </a:p>
          <a:p>
            <a:pPr indent="-330200" lvl="0" marL="457200" rtl="0" algn="l">
              <a:spcBef>
                <a:spcPts val="1600"/>
              </a:spcBef>
              <a:spcAft>
                <a:spcPts val="0"/>
              </a:spcAft>
              <a:buClr>
                <a:srgbClr val="FFFFFF"/>
              </a:buClr>
              <a:buSzPts val="1600"/>
              <a:buChar char="➢"/>
            </a:pPr>
            <a:r>
              <a:rPr lang="en" sz="1600">
                <a:solidFill>
                  <a:srgbClr val="FFFFFF"/>
                </a:solidFill>
                <a:uFill>
                  <a:noFill/>
                </a:uFill>
                <a:hlinkClick action="ppaction://hlinkshowjump?jump=nextslide">
                  <a:extLst>
                    <a:ext uri="{A12FA001-AC4F-418D-AE19-62706E023703}">
                      <ahyp:hlinkClr val="tx"/>
                    </a:ext>
                  </a:extLst>
                </a:hlinkClick>
              </a:rPr>
              <a:t>Problem Statement</a:t>
            </a:r>
            <a:endParaRPr sz="1600">
              <a:solidFill>
                <a:srgbClr val="FFFFFF"/>
              </a:solidFill>
            </a:endParaRPr>
          </a:p>
          <a:p>
            <a:pPr indent="-330200" lvl="0" marL="457200" rtl="0" algn="l">
              <a:spcBef>
                <a:spcPts val="1600"/>
              </a:spcBef>
              <a:spcAft>
                <a:spcPts val="0"/>
              </a:spcAft>
              <a:buClr>
                <a:schemeClr val="lt1"/>
              </a:buClr>
              <a:buSzPts val="1600"/>
              <a:buChar char="➢"/>
            </a:pPr>
            <a:r>
              <a:rPr lang="en" sz="1600">
                <a:solidFill>
                  <a:schemeClr val="lt1"/>
                </a:solidFill>
              </a:rPr>
              <a:t>Problem solution</a:t>
            </a:r>
            <a:endParaRPr sz="1600">
              <a:solidFill>
                <a:schemeClr val="lt1"/>
              </a:solidFill>
            </a:endParaRPr>
          </a:p>
          <a:p>
            <a:pPr indent="-330200" lvl="0" marL="457200" rtl="0" algn="l">
              <a:spcBef>
                <a:spcPts val="1600"/>
              </a:spcBef>
              <a:spcAft>
                <a:spcPts val="0"/>
              </a:spcAft>
              <a:buClr>
                <a:schemeClr val="lt1"/>
              </a:buClr>
              <a:buSzPts val="1600"/>
              <a:buChar char="➢"/>
            </a:pPr>
            <a:r>
              <a:rPr lang="en" sz="1600">
                <a:solidFill>
                  <a:schemeClr val="lt1"/>
                </a:solidFill>
              </a:rPr>
              <a:t>Needfinding Methodology</a:t>
            </a:r>
            <a:endParaRPr sz="1600">
              <a:solidFill>
                <a:schemeClr val="lt1"/>
              </a:solidFill>
            </a:endParaRPr>
          </a:p>
          <a:p>
            <a:pPr indent="0" lvl="0" marL="914400" rtl="0" algn="l">
              <a:spcBef>
                <a:spcPts val="1600"/>
              </a:spcBef>
              <a:spcAft>
                <a:spcPts val="0"/>
              </a:spcAft>
              <a:buNone/>
            </a:pPr>
            <a:r>
              <a:rPr lang="en" sz="900">
                <a:solidFill>
                  <a:schemeClr val="lt1"/>
                </a:solidFill>
              </a:rPr>
              <a:t>O </a:t>
            </a:r>
            <a:r>
              <a:rPr lang="en" sz="1600">
                <a:solidFill>
                  <a:schemeClr val="lt1"/>
                </a:solidFill>
              </a:rPr>
              <a:t>Interviewee Overview</a:t>
            </a:r>
            <a:endParaRPr sz="1600">
              <a:solidFill>
                <a:schemeClr val="lt1"/>
              </a:solidFill>
            </a:endParaRPr>
          </a:p>
          <a:p>
            <a:pPr indent="0" lvl="0" marL="914400" rtl="0" algn="l">
              <a:spcBef>
                <a:spcPts val="1600"/>
              </a:spcBef>
              <a:spcAft>
                <a:spcPts val="0"/>
              </a:spcAft>
              <a:buNone/>
            </a:pPr>
            <a:r>
              <a:rPr lang="en" sz="1000">
                <a:solidFill>
                  <a:schemeClr val="lt1"/>
                </a:solidFill>
              </a:rPr>
              <a:t>O</a:t>
            </a:r>
            <a:r>
              <a:rPr lang="en" sz="1600">
                <a:solidFill>
                  <a:schemeClr val="lt1"/>
                </a:solidFill>
              </a:rPr>
              <a:t> Interview Questions</a:t>
            </a:r>
            <a:endParaRPr sz="1600">
              <a:solidFill>
                <a:schemeClr val="lt1"/>
              </a:solidFill>
            </a:endParaRPr>
          </a:p>
          <a:p>
            <a:pPr indent="-330200" lvl="0" marL="457200" rtl="0" algn="l">
              <a:spcBef>
                <a:spcPts val="1600"/>
              </a:spcBef>
              <a:spcAft>
                <a:spcPts val="0"/>
              </a:spcAft>
              <a:buClr>
                <a:schemeClr val="lt1"/>
              </a:buClr>
              <a:buSzPts val="1600"/>
              <a:buChar char="➢"/>
            </a:pPr>
            <a:r>
              <a:rPr lang="en" sz="1600">
                <a:solidFill>
                  <a:schemeClr val="lt1"/>
                </a:solidFill>
              </a:rPr>
              <a:t>Interview results</a:t>
            </a:r>
            <a:endParaRPr sz="1600">
              <a:solidFill>
                <a:schemeClr val="lt1"/>
              </a:solidFill>
            </a:endParaRPr>
          </a:p>
          <a:p>
            <a:pPr indent="-330200" lvl="0" marL="457200" rtl="0" algn="l">
              <a:spcBef>
                <a:spcPts val="1600"/>
              </a:spcBef>
              <a:spcAft>
                <a:spcPts val="0"/>
              </a:spcAft>
              <a:buClr>
                <a:schemeClr val="lt1"/>
              </a:buClr>
              <a:buSzPts val="1600"/>
              <a:buChar char="➢"/>
            </a:pPr>
            <a:r>
              <a:rPr lang="en" sz="1600">
                <a:solidFill>
                  <a:schemeClr val="lt1"/>
                </a:solidFill>
              </a:rPr>
              <a:t>Analysis</a:t>
            </a:r>
            <a:endParaRPr sz="1600">
              <a:solidFill>
                <a:schemeClr val="lt1"/>
              </a:solidFill>
            </a:endParaRPr>
          </a:p>
          <a:p>
            <a:pPr indent="-330200" lvl="0" marL="457200" rtl="0" algn="l">
              <a:spcBef>
                <a:spcPts val="1600"/>
              </a:spcBef>
              <a:spcAft>
                <a:spcPts val="0"/>
              </a:spcAft>
              <a:buClr>
                <a:schemeClr val="lt1"/>
              </a:buClr>
              <a:buSzPts val="1600"/>
              <a:buChar char="➢"/>
            </a:pPr>
            <a:r>
              <a:rPr lang="en" sz="1600">
                <a:solidFill>
                  <a:schemeClr val="lt1"/>
                </a:solidFill>
              </a:rPr>
              <a:t>Summary</a:t>
            </a:r>
            <a:endParaRPr sz="1600">
              <a:solidFill>
                <a:schemeClr val="lt1"/>
              </a:solidFill>
            </a:endParaRPr>
          </a:p>
          <a:p>
            <a:pPr indent="0" lvl="0" marL="0" rtl="0" algn="l">
              <a:lnSpc>
                <a:spcPct val="115000"/>
              </a:lnSpc>
              <a:spcBef>
                <a:spcPts val="1600"/>
              </a:spcBef>
              <a:spcAft>
                <a:spcPts val="0"/>
              </a:spcAft>
              <a:buNone/>
            </a:pPr>
            <a:r>
              <a:t/>
            </a:r>
            <a:endParaRPr sz="1600">
              <a:solidFill>
                <a:srgbClr val="FFFFFF"/>
              </a:solidFill>
            </a:endParaRPr>
          </a:p>
          <a:p>
            <a:pPr indent="0" lvl="0" marL="0" rtl="0" algn="l">
              <a:lnSpc>
                <a:spcPct val="115000"/>
              </a:lnSpc>
              <a:spcBef>
                <a:spcPts val="1600"/>
              </a:spcBef>
              <a:spcAft>
                <a:spcPts val="0"/>
              </a:spcAft>
              <a:buNone/>
            </a:pPr>
            <a:r>
              <a:t/>
            </a:r>
            <a:endParaRPr sz="1600">
              <a:solidFill>
                <a:srgbClr val="FFFFFF"/>
              </a:solidFill>
            </a:endParaRPr>
          </a:p>
          <a:p>
            <a:pPr indent="0" lvl="0" marL="0" rtl="0" algn="l">
              <a:lnSpc>
                <a:spcPct val="115000"/>
              </a:lnSpc>
              <a:spcBef>
                <a:spcPts val="1600"/>
              </a:spcBef>
              <a:spcAft>
                <a:spcPts val="0"/>
              </a:spcAft>
              <a:buNone/>
            </a:pPr>
            <a:r>
              <a:t/>
            </a:r>
            <a:endParaRPr sz="1600">
              <a:solidFill>
                <a:srgbClr val="FFFFFF"/>
              </a:solidFill>
            </a:endParaRPr>
          </a:p>
          <a:p>
            <a:pPr indent="0" lvl="0" marL="0" rtl="0" algn="l">
              <a:spcBef>
                <a:spcPts val="1600"/>
              </a:spcBef>
              <a:spcAft>
                <a:spcPts val="1600"/>
              </a:spcAft>
              <a:buNone/>
            </a:pPr>
            <a:r>
              <a:t/>
            </a:r>
            <a:endParaRPr sz="1800"/>
          </a:p>
        </p:txBody>
      </p:sp>
      <p:pic>
        <p:nvPicPr>
          <p:cNvPr id="147" name="Google Shape;147;p18"/>
          <p:cNvPicPr preferRelativeResize="0"/>
          <p:nvPr/>
        </p:nvPicPr>
        <p:blipFill>
          <a:blip r:embed="rId3">
            <a:alphaModFix/>
          </a:blip>
          <a:stretch>
            <a:fillRect/>
          </a:stretch>
        </p:blipFill>
        <p:spPr>
          <a:xfrm>
            <a:off x="334550" y="2134750"/>
            <a:ext cx="3378025" cy="2244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6"/>
          <p:cNvSpPr txBox="1"/>
          <p:nvPr>
            <p:ph idx="1" type="body"/>
          </p:nvPr>
        </p:nvSpPr>
        <p:spPr>
          <a:xfrm>
            <a:off x="729450" y="1334400"/>
            <a:ext cx="4511100" cy="3551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Through this project we are trying to develop games which are  interactive,entertaining and full of fun</a:t>
            </a:r>
            <a:endParaRPr sz="1600"/>
          </a:p>
          <a:p>
            <a:pPr indent="-330200" lvl="0" marL="457200" rtl="0" algn="l">
              <a:spcBef>
                <a:spcPts val="0"/>
              </a:spcBef>
              <a:spcAft>
                <a:spcPts val="0"/>
              </a:spcAft>
              <a:buSzPts val="1600"/>
              <a:buChar char="➔"/>
            </a:pPr>
            <a:r>
              <a:rPr lang="en" sz="1600"/>
              <a:t>Also this is a very good way of  engaging them  by involving them in such kind of interactive games</a:t>
            </a:r>
            <a:endParaRPr sz="1600"/>
          </a:p>
          <a:p>
            <a:pPr indent="-330200" lvl="0" marL="457200" rtl="0" algn="l">
              <a:spcBef>
                <a:spcPts val="0"/>
              </a:spcBef>
              <a:spcAft>
                <a:spcPts val="0"/>
              </a:spcAft>
              <a:buSzPts val="1600"/>
              <a:buChar char="➔"/>
            </a:pPr>
            <a:r>
              <a:rPr lang="en" sz="1600"/>
              <a:t>The visually impaired people can play these games during their leisure time for their entertainment</a:t>
            </a:r>
            <a:endParaRPr sz="1600"/>
          </a:p>
          <a:p>
            <a:pPr indent="-330200" lvl="0" marL="457200" rtl="0" algn="l">
              <a:spcBef>
                <a:spcPts val="0"/>
              </a:spcBef>
              <a:spcAft>
                <a:spcPts val="0"/>
              </a:spcAft>
              <a:buSzPts val="1600"/>
              <a:buChar char="➔"/>
            </a:pPr>
            <a:r>
              <a:rPr lang="en" sz="1600"/>
              <a:t> These games can help them in increasing various community skills. </a:t>
            </a:r>
            <a:endParaRPr sz="1600"/>
          </a:p>
          <a:p>
            <a:pPr indent="0" lvl="0" marL="457200" rtl="0" algn="l">
              <a:spcBef>
                <a:spcPts val="1000"/>
              </a:spcBef>
              <a:spcAft>
                <a:spcPts val="10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71" name="Shape 271"/>
        <p:cNvGrpSpPr/>
        <p:nvPr/>
      </p:nvGrpSpPr>
      <p:grpSpPr>
        <a:xfrm>
          <a:off x="0" y="0"/>
          <a:ext cx="0" cy="0"/>
          <a:chOff x="0" y="0"/>
          <a:chExt cx="0" cy="0"/>
        </a:xfrm>
      </p:grpSpPr>
      <p:sp>
        <p:nvSpPr>
          <p:cNvPr id="272" name="Google Shape;272;p37"/>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1" name="Shape 151"/>
        <p:cNvGrpSpPr/>
        <p:nvPr/>
      </p:nvGrpSpPr>
      <p:grpSpPr>
        <a:xfrm>
          <a:off x="0" y="0"/>
          <a:ext cx="0" cy="0"/>
          <a:chOff x="0" y="0"/>
          <a:chExt cx="0" cy="0"/>
        </a:xfrm>
      </p:grpSpPr>
      <p:sp>
        <p:nvSpPr>
          <p:cNvPr id="152" name="Google Shape;152;p1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 Statement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Problem statement</a:t>
            </a:r>
            <a:endParaRPr sz="2700"/>
          </a:p>
          <a:p>
            <a:pPr indent="0" lvl="0" marL="0" rtl="0" algn="l">
              <a:spcBef>
                <a:spcPts val="0"/>
              </a:spcBef>
              <a:spcAft>
                <a:spcPts val="0"/>
              </a:spcAft>
              <a:buNone/>
            </a:pPr>
            <a:r>
              <a:t/>
            </a:r>
            <a:endParaRPr sz="2500"/>
          </a:p>
          <a:p>
            <a:pPr indent="0" lvl="0" marL="0" rtl="0" algn="l">
              <a:spcBef>
                <a:spcPts val="0"/>
              </a:spcBef>
              <a:spcAft>
                <a:spcPts val="0"/>
              </a:spcAft>
              <a:buNone/>
            </a:pPr>
            <a:r>
              <a:rPr b="0" lang="en" sz="1100">
                <a:solidFill>
                  <a:srgbClr val="FFFFFF"/>
                </a:solidFill>
                <a:latin typeface="Arial"/>
                <a:ea typeface="Arial"/>
                <a:cs typeface="Arial"/>
                <a:sym typeface="Arial"/>
              </a:rPr>
              <a:t>GAME FOR THE BLIND </a:t>
            </a:r>
            <a:endParaRPr sz="3400">
              <a:solidFill>
                <a:srgbClr val="FFFFFF"/>
              </a:solidFill>
            </a:endParaRPr>
          </a:p>
        </p:txBody>
      </p:sp>
      <p:sp>
        <p:nvSpPr>
          <p:cNvPr id="158" name="Google Shape;158;p20"/>
          <p:cNvSpPr txBox="1"/>
          <p:nvPr>
            <p:ph idx="2" type="body"/>
          </p:nvPr>
        </p:nvSpPr>
        <p:spPr>
          <a:xfrm>
            <a:off x="6065350" y="246175"/>
            <a:ext cx="2800800" cy="469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600">
              <a:solidFill>
                <a:schemeClr val="dk1"/>
              </a:solidFill>
            </a:endParaRPr>
          </a:p>
          <a:p>
            <a:pPr indent="0" lvl="0" marL="0" rtl="0" algn="l">
              <a:spcBef>
                <a:spcPts val="1000"/>
              </a:spcBef>
              <a:spcAft>
                <a:spcPts val="0"/>
              </a:spcAft>
              <a:buNone/>
            </a:pPr>
            <a:r>
              <a:rPr lang="en" sz="1200">
                <a:solidFill>
                  <a:srgbClr val="525252"/>
                </a:solidFill>
                <a:highlight>
                  <a:srgbClr val="FFFFFF"/>
                </a:highlight>
                <a:latin typeface="Arial"/>
                <a:ea typeface="Arial"/>
                <a:cs typeface="Arial"/>
                <a:sym typeface="Arial"/>
              </a:rPr>
              <a:t>Games have been developed for decades to develop social skills,utilize their leisure time, improve mental skills etc .Games can also be a fun way to learn something.Our agenda was to give the same</a:t>
            </a:r>
            <a:r>
              <a:rPr b="1" lang="en" sz="1200">
                <a:solidFill>
                  <a:schemeClr val="dk1"/>
                </a:solidFill>
                <a:highlight>
                  <a:srgbClr val="FFFFFF"/>
                </a:highlight>
                <a:latin typeface="Arial"/>
                <a:ea typeface="Arial"/>
                <a:cs typeface="Arial"/>
                <a:sym typeface="Arial"/>
              </a:rPr>
              <a:t> benefits to visually impaired</a:t>
            </a:r>
            <a:r>
              <a:rPr lang="en" sz="1200">
                <a:solidFill>
                  <a:srgbClr val="525252"/>
                </a:solidFill>
                <a:highlight>
                  <a:srgbClr val="FFFFFF"/>
                </a:highlight>
                <a:latin typeface="Arial"/>
                <a:ea typeface="Arial"/>
                <a:cs typeface="Arial"/>
                <a:sym typeface="Arial"/>
              </a:rPr>
              <a:t> people by developing games for their enjoyment and entertainment. These games can be be helpful in various aspects to these people. These games not only serve entertainment purpose but also increase various community skills .</a:t>
            </a:r>
            <a:endParaRPr sz="1200">
              <a:solidFill>
                <a:srgbClr val="525252"/>
              </a:solidFill>
              <a:highlight>
                <a:srgbClr val="FFFFFF"/>
              </a:highlight>
              <a:latin typeface="Arial"/>
              <a:ea typeface="Arial"/>
              <a:cs typeface="Arial"/>
              <a:sym typeface="Arial"/>
            </a:endParaRPr>
          </a:p>
          <a:p>
            <a:pPr indent="0" lvl="0" marL="0" rtl="0" algn="l">
              <a:spcBef>
                <a:spcPts val="0"/>
              </a:spcBef>
              <a:spcAft>
                <a:spcPts val="0"/>
              </a:spcAft>
              <a:buNone/>
            </a:pPr>
            <a:r>
              <a:rPr lang="en"/>
              <a:t> </a:t>
            </a:r>
            <a:endParaRPr/>
          </a:p>
          <a:p>
            <a:pPr indent="0" lvl="0" marL="0" rtl="0" algn="l">
              <a:lnSpc>
                <a:spcPct val="115000"/>
              </a:lnSpc>
              <a:spcBef>
                <a:spcPts val="1000"/>
              </a:spcBef>
              <a:spcAft>
                <a:spcPts val="1600"/>
              </a:spcAft>
              <a:buNone/>
            </a:pPr>
            <a:r>
              <a:t/>
            </a:r>
            <a:endParaRPr/>
          </a:p>
        </p:txBody>
      </p:sp>
      <p:pic>
        <p:nvPicPr>
          <p:cNvPr id="159" name="Google Shape;159;p20"/>
          <p:cNvPicPr preferRelativeResize="0"/>
          <p:nvPr/>
        </p:nvPicPr>
        <p:blipFill>
          <a:blip r:embed="rId3">
            <a:alphaModFix/>
          </a:blip>
          <a:stretch>
            <a:fillRect/>
          </a:stretch>
        </p:blipFill>
        <p:spPr>
          <a:xfrm>
            <a:off x="4572000" y="2369400"/>
            <a:ext cx="999050" cy="2774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3" name="Shape 163"/>
        <p:cNvGrpSpPr/>
        <p:nvPr/>
      </p:nvGrpSpPr>
      <p:grpSpPr>
        <a:xfrm>
          <a:off x="0" y="0"/>
          <a:ext cx="0" cy="0"/>
          <a:chOff x="0" y="0"/>
          <a:chExt cx="0" cy="0"/>
        </a:xfrm>
      </p:grpSpPr>
      <p:sp>
        <p:nvSpPr>
          <p:cNvPr id="164" name="Google Shape;164;p2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Solution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Problem </a:t>
            </a:r>
            <a:endParaRPr sz="2700"/>
          </a:p>
          <a:p>
            <a:pPr indent="0" lvl="0" marL="0" rtl="0" algn="l">
              <a:spcBef>
                <a:spcPts val="0"/>
              </a:spcBef>
              <a:spcAft>
                <a:spcPts val="0"/>
              </a:spcAft>
              <a:buNone/>
            </a:pPr>
            <a:r>
              <a:rPr lang="en" sz="2700"/>
              <a:t>Solution</a:t>
            </a:r>
            <a:endParaRPr sz="2700"/>
          </a:p>
          <a:p>
            <a:pPr indent="0" lvl="0" marL="0" rtl="0" algn="l">
              <a:spcBef>
                <a:spcPts val="0"/>
              </a:spcBef>
              <a:spcAft>
                <a:spcPts val="0"/>
              </a:spcAft>
              <a:buNone/>
            </a:pPr>
            <a:r>
              <a:t/>
            </a:r>
            <a:endParaRPr sz="2700"/>
          </a:p>
          <a:p>
            <a:pPr indent="0" lvl="0" marL="0" rtl="0" algn="l">
              <a:spcBef>
                <a:spcPts val="0"/>
              </a:spcBef>
              <a:spcAft>
                <a:spcPts val="0"/>
              </a:spcAft>
              <a:buNone/>
            </a:pPr>
            <a:r>
              <a:rPr b="0" lang="en" sz="1100">
                <a:solidFill>
                  <a:srgbClr val="FFFFFF"/>
                </a:solidFill>
                <a:latin typeface="Arial"/>
                <a:ea typeface="Arial"/>
                <a:cs typeface="Arial"/>
                <a:sym typeface="Arial"/>
              </a:rPr>
              <a:t>GAME FOR THE BLIND -</a:t>
            </a:r>
            <a:r>
              <a:rPr lang="en" sz="1100" u="sng">
                <a:solidFill>
                  <a:srgbClr val="FFFFFF"/>
                </a:solidFill>
                <a:latin typeface="Arial"/>
                <a:ea typeface="Arial"/>
                <a:cs typeface="Arial"/>
                <a:sym typeface="Arial"/>
              </a:rPr>
              <a:t> </a:t>
            </a:r>
            <a:r>
              <a:rPr lang="en" sz="1500">
                <a:solidFill>
                  <a:srgbClr val="FFFFFF"/>
                </a:solidFill>
                <a:latin typeface="Arial"/>
                <a:ea typeface="Arial"/>
                <a:cs typeface="Arial"/>
                <a:sym typeface="Arial"/>
              </a:rPr>
              <a:t>MASTERMIND</a:t>
            </a:r>
            <a:endParaRPr sz="2700"/>
          </a:p>
          <a:p>
            <a:pPr indent="0" lvl="0" marL="0" rtl="0" algn="l">
              <a:spcBef>
                <a:spcPts val="0"/>
              </a:spcBef>
              <a:spcAft>
                <a:spcPts val="0"/>
              </a:spcAft>
              <a:buNone/>
            </a:pPr>
            <a:r>
              <a:t/>
            </a:r>
            <a:endParaRPr sz="2700"/>
          </a:p>
          <a:p>
            <a:pPr indent="0" lvl="0" marL="0" rtl="0" algn="l">
              <a:spcBef>
                <a:spcPts val="0"/>
              </a:spcBef>
              <a:spcAft>
                <a:spcPts val="0"/>
              </a:spcAft>
              <a:buNone/>
            </a:pPr>
            <a:r>
              <a:t/>
            </a:r>
            <a:endParaRPr sz="3000"/>
          </a:p>
        </p:txBody>
      </p:sp>
      <p:sp>
        <p:nvSpPr>
          <p:cNvPr id="170" name="Google Shape;170;p22"/>
          <p:cNvSpPr txBox="1"/>
          <p:nvPr>
            <p:ph idx="2" type="body"/>
          </p:nvPr>
        </p:nvSpPr>
        <p:spPr>
          <a:xfrm>
            <a:off x="5656300" y="787875"/>
            <a:ext cx="2909700" cy="3574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rPr>
              <a:t>‘MASTERMIND” is a computer game program specifically designed for the visually impaired.</a:t>
            </a:r>
            <a:r>
              <a:rPr b="1" lang="en" sz="1600">
                <a:solidFill>
                  <a:schemeClr val="dk1"/>
                </a:solidFill>
              </a:rPr>
              <a:t> </a:t>
            </a:r>
            <a:endParaRPr b="1" sz="1600">
              <a:solidFill>
                <a:schemeClr val="dk1"/>
              </a:solidFill>
            </a:endParaRPr>
          </a:p>
          <a:p>
            <a:pPr indent="0" lvl="0" marL="0" rtl="0" algn="l">
              <a:spcBef>
                <a:spcPts val="1000"/>
              </a:spcBef>
              <a:spcAft>
                <a:spcPts val="0"/>
              </a:spcAft>
              <a:buNone/>
            </a:pPr>
            <a:r>
              <a:rPr lang="en" sz="1200">
                <a:solidFill>
                  <a:srgbClr val="24292E"/>
                </a:solidFill>
                <a:highlight>
                  <a:srgbClr val="FFFFFF"/>
                </a:highlight>
                <a:latin typeface="Arial"/>
                <a:ea typeface="Arial"/>
                <a:cs typeface="Arial"/>
                <a:sym typeface="Arial"/>
              </a:rPr>
              <a:t>The two games currently featured on this software are Sudoku and CodeBreaker. Both games are navigable using a traditional QWERTY keyboard (with a number pad) and use pre recorded audio files to help explain the current game state to the player.</a:t>
            </a:r>
            <a:endParaRPr sz="1200">
              <a:solidFill>
                <a:srgbClr val="24292E"/>
              </a:solidFill>
              <a:highlight>
                <a:srgbClr val="FFFFFF"/>
              </a:highlight>
              <a:latin typeface="Arial"/>
              <a:ea typeface="Arial"/>
              <a:cs typeface="Arial"/>
              <a:sym typeface="Arial"/>
            </a:endParaRPr>
          </a:p>
          <a:p>
            <a:pPr indent="0" lvl="0" marL="0" rtl="0" algn="l">
              <a:lnSpc>
                <a:spcPct val="115000"/>
              </a:lnSpc>
              <a:spcBef>
                <a:spcPts val="0"/>
              </a:spcBef>
              <a:spcAft>
                <a:spcPts val="0"/>
              </a:spcAft>
              <a:buNone/>
            </a:pPr>
            <a:r>
              <a:t/>
            </a:r>
            <a:endParaRPr/>
          </a:p>
          <a:p>
            <a:pPr indent="0" lvl="0" marL="0" rtl="0" algn="l">
              <a:lnSpc>
                <a:spcPct val="115000"/>
              </a:lnSpc>
              <a:spcBef>
                <a:spcPts val="1000"/>
              </a:spcBef>
              <a:spcAft>
                <a:spcPts val="1600"/>
              </a:spcAft>
              <a:buNone/>
            </a:pPr>
            <a:r>
              <a:t/>
            </a:r>
            <a:endParaRPr/>
          </a:p>
        </p:txBody>
      </p:sp>
      <p:pic>
        <p:nvPicPr>
          <p:cNvPr id="171" name="Google Shape;171;p22"/>
          <p:cNvPicPr preferRelativeResize="0"/>
          <p:nvPr/>
        </p:nvPicPr>
        <p:blipFill>
          <a:blip r:embed="rId3">
            <a:alphaModFix/>
          </a:blip>
          <a:stretch>
            <a:fillRect/>
          </a:stretch>
        </p:blipFill>
        <p:spPr>
          <a:xfrm>
            <a:off x="4572000" y="2369400"/>
            <a:ext cx="999050" cy="2774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Needfinding Methodology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82" name="Google Shape;182;p24"/>
          <p:cNvSpPr txBox="1"/>
          <p:nvPr>
            <p:ph type="title"/>
          </p:nvPr>
        </p:nvSpPr>
        <p:spPr>
          <a:xfrm>
            <a:off x="229600" y="1257625"/>
            <a:ext cx="4110000" cy="3590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AutoNum type="arabicPeriod"/>
            </a:pPr>
            <a:r>
              <a:rPr b="0" lang="en" sz="2200"/>
              <a:t>A graduate student who spends most of the day in college or commuting.</a:t>
            </a:r>
            <a:endParaRPr b="0" sz="2200"/>
          </a:p>
          <a:p>
            <a:pPr indent="0" lvl="0" marL="457200" rtl="0" algn="l">
              <a:spcBef>
                <a:spcPts val="0"/>
              </a:spcBef>
              <a:spcAft>
                <a:spcPts val="0"/>
              </a:spcAft>
              <a:buNone/>
            </a:pPr>
            <a:r>
              <a:t/>
            </a:r>
            <a:endParaRPr b="0" sz="2200"/>
          </a:p>
          <a:p>
            <a:pPr indent="-368300" lvl="0" marL="457200" rtl="0" algn="l">
              <a:spcBef>
                <a:spcPts val="0"/>
              </a:spcBef>
              <a:spcAft>
                <a:spcPts val="0"/>
              </a:spcAft>
              <a:buSzPts val="2200"/>
              <a:buAutoNum type="arabicPeriod"/>
            </a:pPr>
            <a:r>
              <a:rPr b="0" lang="en" sz="2200"/>
              <a:t>The partially sighted homemaker, aged 34 who is busy all day but wants to devote some time for herself</a:t>
            </a:r>
            <a:r>
              <a:rPr b="0" lang="en" sz="2200"/>
              <a:t>.</a:t>
            </a:r>
            <a:endParaRPr b="0" sz="2200"/>
          </a:p>
          <a:p>
            <a:pPr indent="0" lvl="0" marL="457200" rtl="0" algn="l">
              <a:spcBef>
                <a:spcPts val="0"/>
              </a:spcBef>
              <a:spcAft>
                <a:spcPts val="0"/>
              </a:spcAft>
              <a:buNone/>
            </a:pPr>
            <a:r>
              <a:t/>
            </a:r>
            <a:endParaRPr b="0" sz="2200"/>
          </a:p>
          <a:p>
            <a:pPr indent="0" lvl="0" marL="457200" rtl="0" algn="l">
              <a:spcBef>
                <a:spcPts val="0"/>
              </a:spcBef>
              <a:spcAft>
                <a:spcPts val="0"/>
              </a:spcAft>
              <a:buNone/>
            </a:pPr>
            <a:r>
              <a:rPr b="0" lang="en"/>
              <a:t>  </a:t>
            </a:r>
            <a:endParaRPr b="0"/>
          </a:p>
        </p:txBody>
      </p:sp>
      <p:pic>
        <p:nvPicPr>
          <p:cNvPr id="183" name="Google Shape;183;p24"/>
          <p:cNvPicPr preferRelativeResize="0"/>
          <p:nvPr/>
        </p:nvPicPr>
        <p:blipFill>
          <a:blip r:embed="rId3">
            <a:alphaModFix/>
          </a:blip>
          <a:stretch>
            <a:fillRect/>
          </a:stretch>
        </p:blipFill>
        <p:spPr>
          <a:xfrm>
            <a:off x="5842328" y="1832825"/>
            <a:ext cx="1941424" cy="2571749"/>
          </a:xfrm>
          <a:prstGeom prst="rect">
            <a:avLst/>
          </a:prstGeom>
          <a:noFill/>
          <a:ln>
            <a:noFill/>
          </a:ln>
        </p:spPr>
      </p:pic>
      <p:sp>
        <p:nvSpPr>
          <p:cNvPr id="184" name="Google Shape;184;p24"/>
          <p:cNvSpPr txBox="1"/>
          <p:nvPr/>
        </p:nvSpPr>
        <p:spPr>
          <a:xfrm>
            <a:off x="359775" y="349950"/>
            <a:ext cx="8460000" cy="64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dk1"/>
                </a:solidFill>
                <a:latin typeface="Raleway"/>
                <a:ea typeface="Raleway"/>
                <a:cs typeface="Raleway"/>
                <a:sym typeface="Raleway"/>
              </a:rPr>
              <a:t>                 </a:t>
            </a:r>
            <a:r>
              <a:rPr b="1" lang="en" sz="3000">
                <a:solidFill>
                  <a:schemeClr val="dk1"/>
                </a:solidFill>
                <a:latin typeface="Raleway"/>
                <a:ea typeface="Raleway"/>
                <a:cs typeface="Raleway"/>
                <a:sym typeface="Raleway"/>
              </a:rPr>
              <a:t>Interviewee  Overview</a:t>
            </a:r>
            <a:endParaRPr>
              <a:solidFill>
                <a:schemeClr val="dk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5"/>
          <p:cNvSpPr txBox="1"/>
          <p:nvPr>
            <p:ph type="title"/>
          </p:nvPr>
        </p:nvSpPr>
        <p:spPr>
          <a:xfrm>
            <a:off x="730000" y="1318650"/>
            <a:ext cx="3300900" cy="355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200"/>
              <a:t>03.</a:t>
            </a:r>
            <a:r>
              <a:rPr b="0" lang="en" sz="3000"/>
              <a:t> </a:t>
            </a:r>
            <a:r>
              <a:rPr b="0" lang="en" sz="2200"/>
              <a:t>Visually impaired teenage boy who like to spend leisure time in playing games, aged 18.</a:t>
            </a:r>
            <a:endParaRPr b="0" sz="2200"/>
          </a:p>
          <a:p>
            <a:pPr indent="0" lvl="0" marL="0" rtl="0" algn="l">
              <a:spcBef>
                <a:spcPts val="0"/>
              </a:spcBef>
              <a:spcAft>
                <a:spcPts val="0"/>
              </a:spcAft>
              <a:buNone/>
            </a:pPr>
            <a:r>
              <a:t/>
            </a:r>
            <a:endParaRPr b="0" sz="2200"/>
          </a:p>
          <a:p>
            <a:pPr indent="0" lvl="0" marL="0" rtl="0" algn="l">
              <a:spcBef>
                <a:spcPts val="0"/>
              </a:spcBef>
              <a:spcAft>
                <a:spcPts val="0"/>
              </a:spcAft>
              <a:buNone/>
            </a:pPr>
            <a:r>
              <a:rPr b="0" lang="en" sz="2200"/>
              <a:t>04. An aged man of 63, who loved playing mindful games but lost his sight in an accident.</a:t>
            </a:r>
            <a:endParaRPr b="0" sz="2200"/>
          </a:p>
          <a:p>
            <a:pPr indent="0" lvl="0" marL="0" rtl="0" algn="l">
              <a:spcBef>
                <a:spcPts val="0"/>
              </a:spcBef>
              <a:spcAft>
                <a:spcPts val="0"/>
              </a:spcAft>
              <a:buNone/>
            </a:pPr>
            <a:r>
              <a:t/>
            </a:r>
            <a:endParaRPr b="0" sz="2200"/>
          </a:p>
          <a:p>
            <a:pPr indent="0" lvl="0" marL="0" rtl="0" algn="l">
              <a:spcBef>
                <a:spcPts val="0"/>
              </a:spcBef>
              <a:spcAft>
                <a:spcPts val="0"/>
              </a:spcAft>
              <a:buNone/>
            </a:pPr>
            <a:r>
              <a:t/>
            </a:r>
            <a:endParaRPr b="0" sz="2200"/>
          </a:p>
        </p:txBody>
      </p:sp>
      <p:sp>
        <p:nvSpPr>
          <p:cNvPr id="190" name="Google Shape;190;p25"/>
          <p:cNvSpPr txBox="1"/>
          <p:nvPr/>
        </p:nvSpPr>
        <p:spPr>
          <a:xfrm>
            <a:off x="5207600" y="2891725"/>
            <a:ext cx="3300900" cy="3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1100">
              <a:solidFill>
                <a:schemeClr val="accent1"/>
              </a:solidFill>
              <a:latin typeface="Lato"/>
              <a:ea typeface="Lato"/>
              <a:cs typeface="Lato"/>
              <a:sym typeface="Lato"/>
            </a:endParaRPr>
          </a:p>
        </p:txBody>
      </p:sp>
      <p:pic>
        <p:nvPicPr>
          <p:cNvPr id="191" name="Google Shape;191;p25"/>
          <p:cNvPicPr preferRelativeResize="0"/>
          <p:nvPr/>
        </p:nvPicPr>
        <p:blipFill>
          <a:blip r:embed="rId3">
            <a:alphaModFix/>
          </a:blip>
          <a:stretch>
            <a:fillRect/>
          </a:stretch>
        </p:blipFill>
        <p:spPr>
          <a:xfrm>
            <a:off x="5842328" y="1832825"/>
            <a:ext cx="1941424" cy="2571749"/>
          </a:xfrm>
          <a:prstGeom prst="rect">
            <a:avLst/>
          </a:prstGeom>
          <a:noFill/>
          <a:ln>
            <a:noFill/>
          </a:ln>
        </p:spPr>
      </p:pic>
      <p:pic>
        <p:nvPicPr>
          <p:cNvPr id="192" name="Google Shape;192;p25"/>
          <p:cNvPicPr preferRelativeResize="0"/>
          <p:nvPr/>
        </p:nvPicPr>
        <p:blipFill>
          <a:blip r:embed="rId3">
            <a:alphaModFix/>
          </a:blip>
          <a:stretch>
            <a:fillRect/>
          </a:stretch>
        </p:blipFill>
        <p:spPr>
          <a:xfrm>
            <a:off x="6003403" y="1724575"/>
            <a:ext cx="1941424" cy="25717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